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4D254-7E8A-4FD6-8232-544D92D318C3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6404-17CE-419A-BCF3-7875A57F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44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11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01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16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501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820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82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55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26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05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20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91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74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41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93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54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37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hyperlink" Target="mailto:epedrinzani@aziendaisola.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59306E50-9B9F-438A-9DBC-F50751B2DA56}"/>
              </a:ext>
            </a:extLst>
          </p:cNvPr>
          <p:cNvSpPr txBox="1"/>
          <p:nvPr/>
        </p:nvSpPr>
        <p:spPr>
          <a:xfrm>
            <a:off x="-313198" y="1526451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tx2">
                    <a:lumMod val="75000"/>
                  </a:schemeClr>
                </a:solidFill>
              </a:rPr>
              <a:t>Progetto OASI DI RETE</a:t>
            </a:r>
            <a:endParaRPr lang="it-IT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6970D14-8839-444D-BA0F-CEB678CB2CCD}"/>
              </a:ext>
            </a:extLst>
          </p:cNvPr>
          <p:cNvSpPr/>
          <p:nvPr/>
        </p:nvSpPr>
        <p:spPr>
          <a:xfrm>
            <a:off x="465600" y="2347811"/>
            <a:ext cx="452374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i="1" dirty="0">
                <a:solidFill>
                  <a:schemeClr val="tx2">
                    <a:lumMod val="75000"/>
                  </a:schemeClr>
                </a:solidFill>
              </a:rPr>
              <a:t>Promosso da Azienda Isola, in partnership con la Cooperativa Città del Sole, e finanziato dalla Fondazione </a:t>
            </a:r>
            <a:r>
              <a:rPr lang="it-IT" i="1">
                <a:solidFill>
                  <a:schemeClr val="tx2">
                    <a:lumMod val="75000"/>
                  </a:schemeClr>
                </a:solidFill>
              </a:rPr>
              <a:t>Comunità Bergamasca, </a:t>
            </a:r>
            <a:r>
              <a:rPr lang="it-IT" i="1" dirty="0">
                <a:solidFill>
                  <a:schemeClr val="tx2">
                    <a:lumMod val="75000"/>
                  </a:schemeClr>
                </a:solidFill>
              </a:rPr>
              <a:t>è la  sperimentazione di un servizio itinerante con apertura due giorni alla settimana dalle 16.00 alle 18.00.</a:t>
            </a:r>
          </a:p>
          <a:p>
            <a:pPr algn="ctr"/>
            <a:endParaRPr lang="it-IT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i="1" dirty="0">
                <a:solidFill>
                  <a:schemeClr val="tx2">
                    <a:lumMod val="75000"/>
                  </a:schemeClr>
                </a:solidFill>
              </a:rPr>
              <a:t>I destinatari sono i ragazzi con disabilità medio-lieve residenti nei comuni del territorio che frequentano la scuola secondaria di primo e secondo grado.</a:t>
            </a:r>
          </a:p>
          <a:p>
            <a:pPr algn="ctr"/>
            <a:endParaRPr lang="it-IT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i="1" dirty="0">
                <a:solidFill>
                  <a:schemeClr val="tx2">
                    <a:lumMod val="75000"/>
                  </a:schemeClr>
                </a:solidFill>
              </a:rPr>
              <a:t>Il servizio fisico è locato a Calusco d’Adda, presso il servizio ARCIPELAGO, ma nell’ottica della fattiva realizzazione del progetto di vita e dell’inclusione sociale dei minori il progetto si realizzerà all’interno dell’intero territorio dell’Isola, promuovendo una comunità accogliente e competente.</a:t>
            </a:r>
          </a:p>
          <a:p>
            <a:pPr algn="ctr"/>
            <a:endParaRPr lang="it-IT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it-IT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i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F8DBD13-D529-4D38-8D9E-2A33DF2DB6EC}"/>
              </a:ext>
            </a:extLst>
          </p:cNvPr>
          <p:cNvSpPr txBox="1"/>
          <p:nvPr/>
        </p:nvSpPr>
        <p:spPr>
          <a:xfrm>
            <a:off x="169402" y="8530947"/>
            <a:ext cx="589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/>
              <a:t>Per qualsiasi richiesta di informazione</a:t>
            </a:r>
          </a:p>
          <a:p>
            <a:pPr algn="ctr"/>
            <a:r>
              <a:rPr lang="it-IT" b="1" i="1" dirty="0"/>
              <a:t> Dott.ssa Elena Pedrinzani, Responsabile Area Servizi Educativi </a:t>
            </a:r>
          </a:p>
          <a:p>
            <a:pPr algn="ctr"/>
            <a:r>
              <a:rPr lang="it-IT" b="1" i="1" dirty="0">
                <a:hlinkClick r:id="rId2"/>
              </a:rPr>
              <a:t>epedrinzani@aziendaisola.it</a:t>
            </a:r>
            <a:endParaRPr lang="it-IT" b="1" i="1" dirty="0"/>
          </a:p>
          <a:p>
            <a:pPr algn="ctr"/>
            <a:r>
              <a:rPr lang="it-IT" b="1" i="1" dirty="0"/>
              <a:t>Cell. 3441724798</a:t>
            </a:r>
          </a:p>
          <a:p>
            <a:endParaRPr lang="it-IT" dirty="0"/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173947E0-C1E9-47D3-AAEB-C658B5BEB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930" y="10213229"/>
            <a:ext cx="3504140" cy="1808515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D87CC77C-77A9-494A-810F-CB3FA3FCFA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1062" y="60011"/>
            <a:ext cx="899251" cy="952148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508516E1-3ABB-4F36-B6A7-78119501D8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1155" y="190220"/>
            <a:ext cx="5151566" cy="719390"/>
          </a:xfrm>
          <a:prstGeom prst="rect">
            <a:avLst/>
          </a:prstGeom>
        </p:spPr>
      </p:pic>
      <p:pic>
        <p:nvPicPr>
          <p:cNvPr id="4" name="Elemento grafico 3" descr="Pennello">
            <a:extLst>
              <a:ext uri="{FF2B5EF4-FFF2-40B4-BE49-F238E27FC236}">
                <a16:creationId xmlns:a16="http://schemas.microsoft.com/office/drawing/2014/main" id="{95ECA596-1C5A-43EF-B621-66B0109877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87576" y="6857947"/>
            <a:ext cx="1044445" cy="1044445"/>
          </a:xfrm>
          <a:prstGeom prst="rect">
            <a:avLst/>
          </a:prstGeom>
        </p:spPr>
      </p:pic>
      <p:pic>
        <p:nvPicPr>
          <p:cNvPr id="10" name="Elemento grafico 9" descr="Note musicali">
            <a:extLst>
              <a:ext uri="{FF2B5EF4-FFF2-40B4-BE49-F238E27FC236}">
                <a16:creationId xmlns:a16="http://schemas.microsoft.com/office/drawing/2014/main" id="{4D9A04CF-37C1-4636-BEBE-8941418489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87577" y="5869917"/>
            <a:ext cx="1044445" cy="1044445"/>
          </a:xfrm>
          <a:prstGeom prst="rect">
            <a:avLst/>
          </a:prstGeom>
        </p:spPr>
      </p:pic>
      <p:pic>
        <p:nvPicPr>
          <p:cNvPr id="12" name="Elemento grafico 11" descr="Pizza intera">
            <a:extLst>
              <a:ext uri="{FF2B5EF4-FFF2-40B4-BE49-F238E27FC236}">
                <a16:creationId xmlns:a16="http://schemas.microsoft.com/office/drawing/2014/main" id="{B0BBAED0-F919-43E3-9BCE-7CCD77D9092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47955" y="4825472"/>
            <a:ext cx="1044445" cy="1044445"/>
          </a:xfrm>
          <a:prstGeom prst="rect">
            <a:avLst/>
          </a:prstGeom>
        </p:spPr>
      </p:pic>
      <p:pic>
        <p:nvPicPr>
          <p:cNvPr id="14" name="Elemento grafico 13" descr="Palloncini">
            <a:extLst>
              <a:ext uri="{FF2B5EF4-FFF2-40B4-BE49-F238E27FC236}">
                <a16:creationId xmlns:a16="http://schemas.microsoft.com/office/drawing/2014/main" id="{56C44A0F-B423-41B5-BA21-4522EE58FD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17743" y="3542256"/>
            <a:ext cx="1044445" cy="1044445"/>
          </a:xfrm>
          <a:prstGeom prst="rect">
            <a:avLst/>
          </a:prstGeom>
        </p:spPr>
      </p:pic>
      <p:pic>
        <p:nvPicPr>
          <p:cNvPr id="16" name="Elemento grafico 15" descr="Bus">
            <a:extLst>
              <a:ext uri="{FF2B5EF4-FFF2-40B4-BE49-F238E27FC236}">
                <a16:creationId xmlns:a16="http://schemas.microsoft.com/office/drawing/2014/main" id="{8820E838-6BA2-4D79-8ACE-B6223B0086F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347955" y="2347811"/>
            <a:ext cx="1044445" cy="104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8946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136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Sfaccettatura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 Giusti - Azienda Isola</dc:creator>
  <cp:lastModifiedBy>Cristina Fumagalli - Azienda Isola</cp:lastModifiedBy>
  <cp:revision>13</cp:revision>
  <dcterms:created xsi:type="dcterms:W3CDTF">2019-10-02T06:36:05Z</dcterms:created>
  <dcterms:modified xsi:type="dcterms:W3CDTF">2019-10-02T09:04:49Z</dcterms:modified>
</cp:coreProperties>
</file>